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Bebas Neue" panose="020B0606020202050201" pitchFamily="34" charset="0"/>
      <p:regular r:id="rId16"/>
    </p:embeddedFont>
    <p:embeddedFont>
      <p:font typeface="Bernoru" panose="020B0604020202020204" charset="0"/>
      <p:regular r:id="rId17"/>
    </p:embeddedFont>
    <p:embeddedFont>
      <p:font typeface="Noto Sans" panose="020B0502040504020204" pitchFamily="34" charset="0"/>
      <p:regular r:id="rId18"/>
    </p:embeddedFont>
    <p:embeddedFont>
      <p:font typeface="Noto Sans Bold" panose="020B0802040504020204" charset="0"/>
      <p:regular r:id="rId19"/>
    </p:embeddedFont>
    <p:embeddedFont>
      <p:font typeface="Noto Sans Italics" panose="020B0604020202020204" charset="0"/>
      <p:regular r:id="rId20"/>
    </p:embeddedFont>
    <p:embeddedFont>
      <p:font typeface="TAN Mon Cheri" panose="020B0604020202020204" charset="0"/>
      <p:regular r:id="rId21"/>
    </p:embeddedFont>
    <p:embeddedFont>
      <p:font typeface="TT Bluescreens" panose="020B0604020202020204" charset="0"/>
      <p:regular r:id="rId22"/>
    </p:embeddedFont>
    <p:embeddedFont>
      <p:font typeface="TT Bluescree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04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14.svg"/><Relationship Id="rId5" Type="http://schemas.openxmlformats.org/officeDocument/2006/relationships/image" Target="../media/image36.svg"/><Relationship Id="rId10" Type="http://schemas.openxmlformats.org/officeDocument/2006/relationships/image" Target="../media/image13.png"/><Relationship Id="rId4" Type="http://schemas.openxmlformats.org/officeDocument/2006/relationships/image" Target="../media/image35.png"/><Relationship Id="rId9" Type="http://schemas.openxmlformats.org/officeDocument/2006/relationships/image" Target="../media/image4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jpeg"/><Relationship Id="rId7"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1.jpeg"/><Relationship Id="rId4" Type="http://schemas.openxmlformats.org/officeDocument/2006/relationships/image" Target="../media/image13.png"/><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3122146" y="-2094815"/>
            <a:ext cx="6244293" cy="6247030"/>
          </a:xfrm>
          <a:custGeom>
            <a:avLst/>
            <a:gdLst/>
            <a:ahLst/>
            <a:cxnLst/>
            <a:rect l="l" t="t" r="r" b="b"/>
            <a:pathLst>
              <a:path w="6244293" h="6247030">
                <a:moveTo>
                  <a:pt x="0" y="0"/>
                </a:moveTo>
                <a:lnTo>
                  <a:pt x="6244292" y="0"/>
                </a:lnTo>
                <a:lnTo>
                  <a:pt x="6244292" y="6247030"/>
                </a:lnTo>
                <a:lnTo>
                  <a:pt x="0" y="624703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6363528" y="506025"/>
            <a:ext cx="1511904" cy="1511904"/>
          </a:xfrm>
          <a:custGeom>
            <a:avLst/>
            <a:gdLst/>
            <a:ahLst/>
            <a:cxnLst/>
            <a:rect l="l" t="t" r="r" b="b"/>
            <a:pathLst>
              <a:path w="1511904" h="1511904">
                <a:moveTo>
                  <a:pt x="0" y="0"/>
                </a:moveTo>
                <a:lnTo>
                  <a:pt x="1511903" y="0"/>
                </a:lnTo>
                <a:lnTo>
                  <a:pt x="1511903" y="1511903"/>
                </a:lnTo>
                <a:lnTo>
                  <a:pt x="0" y="15119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1801570" y="3485665"/>
            <a:ext cx="12748440" cy="8091166"/>
            <a:chOff x="0" y="0"/>
            <a:chExt cx="10005060" cy="6350000"/>
          </a:xfrm>
        </p:grpSpPr>
        <p:sp>
          <p:nvSpPr>
            <p:cNvPr id="5" name="Freeform 5"/>
            <p:cNvSpPr/>
            <p:nvPr/>
          </p:nvSpPr>
          <p:spPr>
            <a:xfrm>
              <a:off x="0" y="0"/>
              <a:ext cx="10005061" cy="6350000"/>
            </a:xfrm>
            <a:custGeom>
              <a:avLst/>
              <a:gdLst/>
              <a:ahLst/>
              <a:cxnLst/>
              <a:rect l="l" t="t" r="r" b="b"/>
              <a:pathLst>
                <a:path w="10005061" h="6350000">
                  <a:moveTo>
                    <a:pt x="7377430" y="80010"/>
                  </a:moveTo>
                  <a:cubicBezTo>
                    <a:pt x="7377430" y="80010"/>
                    <a:pt x="6350000" y="0"/>
                    <a:pt x="5002530" y="0"/>
                  </a:cubicBezTo>
                  <a:cubicBezTo>
                    <a:pt x="3655060" y="0"/>
                    <a:pt x="2627630" y="80010"/>
                    <a:pt x="2627630" y="80010"/>
                  </a:cubicBezTo>
                  <a:cubicBezTo>
                    <a:pt x="1176020" y="80010"/>
                    <a:pt x="0" y="1257300"/>
                    <a:pt x="0" y="2707640"/>
                  </a:cubicBezTo>
                  <a:lnTo>
                    <a:pt x="0" y="3134360"/>
                  </a:lnTo>
                  <a:lnTo>
                    <a:pt x="0" y="3214370"/>
                  </a:lnTo>
                  <a:lnTo>
                    <a:pt x="0" y="3641090"/>
                  </a:lnTo>
                  <a:cubicBezTo>
                    <a:pt x="0" y="5092700"/>
                    <a:pt x="1176020" y="6269990"/>
                    <a:pt x="2627630" y="6269990"/>
                  </a:cubicBezTo>
                  <a:cubicBezTo>
                    <a:pt x="2627630" y="6269990"/>
                    <a:pt x="3655060" y="6350000"/>
                    <a:pt x="5002530" y="6350000"/>
                  </a:cubicBezTo>
                  <a:cubicBezTo>
                    <a:pt x="6350000" y="6350000"/>
                    <a:pt x="7377430" y="6269990"/>
                    <a:pt x="7377430" y="6269990"/>
                  </a:cubicBezTo>
                  <a:cubicBezTo>
                    <a:pt x="8829040" y="6269990"/>
                    <a:pt x="10005061" y="5093970"/>
                    <a:pt x="10005061" y="3642360"/>
                  </a:cubicBezTo>
                  <a:lnTo>
                    <a:pt x="10005061" y="3215640"/>
                  </a:lnTo>
                  <a:lnTo>
                    <a:pt x="10005061" y="3135630"/>
                  </a:lnTo>
                  <a:lnTo>
                    <a:pt x="10005061" y="2708910"/>
                  </a:lnTo>
                  <a:cubicBezTo>
                    <a:pt x="10005060" y="1257300"/>
                    <a:pt x="8829040" y="80010"/>
                    <a:pt x="7377430" y="80010"/>
                  </a:cubicBezTo>
                  <a:close/>
                </a:path>
              </a:pathLst>
            </a:custGeom>
            <a:solidFill>
              <a:srgbClr val="262829"/>
            </a:solidFill>
            <a:ln w="12700">
              <a:solidFill>
                <a:srgbClr val="000000"/>
              </a:solidFill>
            </a:ln>
          </p:spPr>
        </p:sp>
      </p:grpSp>
      <p:sp>
        <p:nvSpPr>
          <p:cNvPr id="6" name="Freeform 6"/>
          <p:cNvSpPr/>
          <p:nvPr/>
        </p:nvSpPr>
        <p:spPr>
          <a:xfrm rot="2814316">
            <a:off x="10877985" y="5800015"/>
            <a:ext cx="1995948" cy="2460337"/>
          </a:xfrm>
          <a:custGeom>
            <a:avLst/>
            <a:gdLst/>
            <a:ahLst/>
            <a:cxnLst/>
            <a:rect l="l" t="t" r="r" b="b"/>
            <a:pathLst>
              <a:path w="1995948" h="2460337">
                <a:moveTo>
                  <a:pt x="0" y="0"/>
                </a:moveTo>
                <a:lnTo>
                  <a:pt x="1995948" y="0"/>
                </a:lnTo>
                <a:lnTo>
                  <a:pt x="1995948" y="2460336"/>
                </a:lnTo>
                <a:lnTo>
                  <a:pt x="0" y="24603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a:grpSpLocks noChangeAspect="1"/>
          </p:cNvGrpSpPr>
          <p:nvPr/>
        </p:nvGrpSpPr>
        <p:grpSpPr>
          <a:xfrm>
            <a:off x="-1771555" y="3514240"/>
            <a:ext cx="12688410" cy="8053066"/>
            <a:chOff x="0" y="0"/>
            <a:chExt cx="10005060" cy="6350000"/>
          </a:xfrm>
        </p:grpSpPr>
        <p:sp>
          <p:nvSpPr>
            <p:cNvPr id="8" name="Freeform 8"/>
            <p:cNvSpPr/>
            <p:nvPr/>
          </p:nvSpPr>
          <p:spPr>
            <a:xfrm>
              <a:off x="0" y="0"/>
              <a:ext cx="10005061" cy="6350000"/>
            </a:xfrm>
            <a:custGeom>
              <a:avLst/>
              <a:gdLst/>
              <a:ahLst/>
              <a:cxnLst/>
              <a:rect l="l" t="t" r="r" b="b"/>
              <a:pathLst>
                <a:path w="10005061" h="6350000">
                  <a:moveTo>
                    <a:pt x="7377430" y="80010"/>
                  </a:moveTo>
                  <a:cubicBezTo>
                    <a:pt x="7377430" y="80010"/>
                    <a:pt x="6350000" y="0"/>
                    <a:pt x="5002530" y="0"/>
                  </a:cubicBezTo>
                  <a:cubicBezTo>
                    <a:pt x="3655060" y="0"/>
                    <a:pt x="2627630" y="80010"/>
                    <a:pt x="2627630" y="80010"/>
                  </a:cubicBezTo>
                  <a:cubicBezTo>
                    <a:pt x="1176020" y="80010"/>
                    <a:pt x="0" y="1257300"/>
                    <a:pt x="0" y="2707640"/>
                  </a:cubicBezTo>
                  <a:lnTo>
                    <a:pt x="0" y="3134360"/>
                  </a:lnTo>
                  <a:lnTo>
                    <a:pt x="0" y="3214370"/>
                  </a:lnTo>
                  <a:lnTo>
                    <a:pt x="0" y="3641090"/>
                  </a:lnTo>
                  <a:cubicBezTo>
                    <a:pt x="0" y="5092700"/>
                    <a:pt x="1176020" y="6269990"/>
                    <a:pt x="2627630" y="6269990"/>
                  </a:cubicBezTo>
                  <a:cubicBezTo>
                    <a:pt x="2627630" y="6269990"/>
                    <a:pt x="3655060" y="6350000"/>
                    <a:pt x="5002530" y="6350000"/>
                  </a:cubicBezTo>
                  <a:cubicBezTo>
                    <a:pt x="6350000" y="6350000"/>
                    <a:pt x="7377430" y="6269990"/>
                    <a:pt x="7377430" y="6269990"/>
                  </a:cubicBezTo>
                  <a:cubicBezTo>
                    <a:pt x="8829040" y="6269990"/>
                    <a:pt x="10005061" y="5093970"/>
                    <a:pt x="10005061" y="3642360"/>
                  </a:cubicBezTo>
                  <a:lnTo>
                    <a:pt x="10005061" y="3215640"/>
                  </a:lnTo>
                  <a:lnTo>
                    <a:pt x="10005061" y="3135630"/>
                  </a:lnTo>
                  <a:lnTo>
                    <a:pt x="10005061" y="2708910"/>
                  </a:lnTo>
                  <a:cubicBezTo>
                    <a:pt x="10005060" y="1257300"/>
                    <a:pt x="8829040" y="80010"/>
                    <a:pt x="7377430" y="80010"/>
                  </a:cubicBezTo>
                  <a:close/>
                </a:path>
              </a:pathLst>
            </a:custGeom>
            <a:blipFill>
              <a:blip r:embed="rId8"/>
              <a:stretch>
                <a:fillRect t="-2520" b="-2520"/>
              </a:stretch>
            </a:blipFill>
          </p:spPr>
        </p:sp>
      </p:grpSp>
      <p:sp>
        <p:nvSpPr>
          <p:cNvPr id="9" name="TextBox 9"/>
          <p:cNvSpPr txBox="1"/>
          <p:nvPr/>
        </p:nvSpPr>
        <p:spPr>
          <a:xfrm>
            <a:off x="-538279" y="205289"/>
            <a:ext cx="16901807" cy="2435308"/>
          </a:xfrm>
          <a:prstGeom prst="rect">
            <a:avLst/>
          </a:prstGeom>
        </p:spPr>
        <p:txBody>
          <a:bodyPr lIns="0" tIns="0" rIns="0" bIns="0" rtlCol="0" anchor="t">
            <a:spAutoFit/>
          </a:bodyPr>
          <a:lstStyle/>
          <a:p>
            <a:pPr algn="r">
              <a:lnSpc>
                <a:spcPts val="19866"/>
              </a:lnSpc>
            </a:pPr>
            <a:r>
              <a:rPr lang="en-US" sz="14190" b="1">
                <a:solidFill>
                  <a:srgbClr val="124B3D"/>
                </a:solidFill>
                <a:latin typeface="TT Bluescreens Bold"/>
                <a:ea typeface="TT Bluescreens Bold"/>
                <a:cs typeface="TT Bluescreens Bold"/>
                <a:sym typeface="TT Bluescreens Bold"/>
              </a:rPr>
              <a:t>AUTOMATED INDOOR GARDEN</a:t>
            </a:r>
          </a:p>
        </p:txBody>
      </p:sp>
      <p:grpSp>
        <p:nvGrpSpPr>
          <p:cNvPr id="10" name="Group 10"/>
          <p:cNvGrpSpPr/>
          <p:nvPr/>
        </p:nvGrpSpPr>
        <p:grpSpPr>
          <a:xfrm>
            <a:off x="8491414" y="3027578"/>
            <a:ext cx="8767886" cy="1607039"/>
            <a:chOff x="0" y="0"/>
            <a:chExt cx="2309237" cy="423253"/>
          </a:xfrm>
        </p:grpSpPr>
        <p:sp>
          <p:nvSpPr>
            <p:cNvPr id="11" name="Freeform 11"/>
            <p:cNvSpPr/>
            <p:nvPr/>
          </p:nvSpPr>
          <p:spPr>
            <a:xfrm>
              <a:off x="0" y="0"/>
              <a:ext cx="2309237" cy="423253"/>
            </a:xfrm>
            <a:custGeom>
              <a:avLst/>
              <a:gdLst/>
              <a:ahLst/>
              <a:cxnLst/>
              <a:rect l="l" t="t" r="r" b="b"/>
              <a:pathLst>
                <a:path w="2309237" h="423253">
                  <a:moveTo>
                    <a:pt x="82118" y="0"/>
                  </a:moveTo>
                  <a:lnTo>
                    <a:pt x="2227120" y="0"/>
                  </a:lnTo>
                  <a:cubicBezTo>
                    <a:pt x="2272472" y="0"/>
                    <a:pt x="2309237" y="36765"/>
                    <a:pt x="2309237" y="82118"/>
                  </a:cubicBezTo>
                  <a:lnTo>
                    <a:pt x="2309237" y="341135"/>
                  </a:lnTo>
                  <a:cubicBezTo>
                    <a:pt x="2309237" y="386488"/>
                    <a:pt x="2272472" y="423253"/>
                    <a:pt x="2227120" y="423253"/>
                  </a:cubicBezTo>
                  <a:lnTo>
                    <a:pt x="82118" y="423253"/>
                  </a:lnTo>
                  <a:cubicBezTo>
                    <a:pt x="36765" y="423253"/>
                    <a:pt x="0" y="386488"/>
                    <a:pt x="0" y="341135"/>
                  </a:cubicBezTo>
                  <a:lnTo>
                    <a:pt x="0" y="82118"/>
                  </a:lnTo>
                  <a:cubicBezTo>
                    <a:pt x="0" y="36765"/>
                    <a:pt x="36765" y="0"/>
                    <a:pt x="82118" y="0"/>
                  </a:cubicBezTo>
                  <a:close/>
                </a:path>
              </a:pathLst>
            </a:custGeom>
            <a:solidFill>
              <a:srgbClr val="B1D4C7"/>
            </a:solidFill>
            <a:ln w="28575" cap="rnd">
              <a:solidFill>
                <a:srgbClr val="262829"/>
              </a:solidFill>
              <a:prstDash val="solid"/>
              <a:round/>
            </a:ln>
          </p:spPr>
        </p:sp>
        <p:sp>
          <p:nvSpPr>
            <p:cNvPr id="12" name="TextBox 12"/>
            <p:cNvSpPr txBox="1"/>
            <p:nvPr/>
          </p:nvSpPr>
          <p:spPr>
            <a:xfrm>
              <a:off x="0" y="-47625"/>
              <a:ext cx="2309237" cy="47087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430425" y="8359591"/>
            <a:ext cx="6828875" cy="1015988"/>
            <a:chOff x="0" y="0"/>
            <a:chExt cx="1798552" cy="267585"/>
          </a:xfrm>
        </p:grpSpPr>
        <p:sp>
          <p:nvSpPr>
            <p:cNvPr id="14" name="Freeform 14"/>
            <p:cNvSpPr/>
            <p:nvPr/>
          </p:nvSpPr>
          <p:spPr>
            <a:xfrm>
              <a:off x="0" y="0"/>
              <a:ext cx="1798552" cy="267585"/>
            </a:xfrm>
            <a:custGeom>
              <a:avLst/>
              <a:gdLst/>
              <a:ahLst/>
              <a:cxnLst/>
              <a:rect l="l" t="t" r="r" b="b"/>
              <a:pathLst>
                <a:path w="1798552" h="267585">
                  <a:moveTo>
                    <a:pt x="105434" y="0"/>
                  </a:moveTo>
                  <a:lnTo>
                    <a:pt x="1693117" y="0"/>
                  </a:lnTo>
                  <a:cubicBezTo>
                    <a:pt x="1751347" y="0"/>
                    <a:pt x="1798552" y="47205"/>
                    <a:pt x="1798552" y="105434"/>
                  </a:cubicBezTo>
                  <a:lnTo>
                    <a:pt x="1798552" y="162151"/>
                  </a:lnTo>
                  <a:cubicBezTo>
                    <a:pt x="1798552" y="220381"/>
                    <a:pt x="1751347" y="267585"/>
                    <a:pt x="1693117" y="267585"/>
                  </a:cubicBezTo>
                  <a:lnTo>
                    <a:pt x="105434" y="267585"/>
                  </a:lnTo>
                  <a:cubicBezTo>
                    <a:pt x="47205" y="267585"/>
                    <a:pt x="0" y="220381"/>
                    <a:pt x="0" y="162151"/>
                  </a:cubicBezTo>
                  <a:lnTo>
                    <a:pt x="0" y="105434"/>
                  </a:lnTo>
                  <a:cubicBezTo>
                    <a:pt x="0" y="47205"/>
                    <a:pt x="47205" y="0"/>
                    <a:pt x="105434" y="0"/>
                  </a:cubicBezTo>
                  <a:close/>
                </a:path>
              </a:pathLst>
            </a:custGeom>
            <a:solidFill>
              <a:srgbClr val="B1D4C7"/>
            </a:solidFill>
            <a:ln w="28575" cap="rnd">
              <a:solidFill>
                <a:srgbClr val="262829"/>
              </a:solidFill>
              <a:prstDash val="solid"/>
              <a:round/>
            </a:ln>
          </p:spPr>
        </p:sp>
        <p:sp>
          <p:nvSpPr>
            <p:cNvPr id="15" name="TextBox 15"/>
            <p:cNvSpPr txBox="1"/>
            <p:nvPr/>
          </p:nvSpPr>
          <p:spPr>
            <a:xfrm>
              <a:off x="0" y="-47625"/>
              <a:ext cx="1798552" cy="31521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6083496" y="8505280"/>
            <a:ext cx="560064" cy="648410"/>
          </a:xfrm>
          <a:custGeom>
            <a:avLst/>
            <a:gdLst/>
            <a:ahLst/>
            <a:cxnLst/>
            <a:rect l="l" t="t" r="r" b="b"/>
            <a:pathLst>
              <a:path w="560064" h="648410">
                <a:moveTo>
                  <a:pt x="0" y="0"/>
                </a:moveTo>
                <a:lnTo>
                  <a:pt x="560064" y="0"/>
                </a:lnTo>
                <a:lnTo>
                  <a:pt x="560064" y="648410"/>
                </a:lnTo>
                <a:lnTo>
                  <a:pt x="0" y="6484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8680005" y="2789453"/>
            <a:ext cx="7973080" cy="1992729"/>
          </a:xfrm>
          <a:prstGeom prst="rect">
            <a:avLst/>
          </a:prstGeom>
        </p:spPr>
        <p:txBody>
          <a:bodyPr lIns="0" tIns="0" rIns="0" bIns="0" rtlCol="0" anchor="t">
            <a:spAutoFit/>
          </a:bodyPr>
          <a:lstStyle/>
          <a:p>
            <a:pPr algn="r">
              <a:lnSpc>
                <a:spcPts val="16164"/>
              </a:lnSpc>
            </a:pPr>
            <a:r>
              <a:rPr lang="en-US" sz="11546">
                <a:solidFill>
                  <a:srgbClr val="262829"/>
                </a:solidFill>
                <a:latin typeface="TT Bluescreens"/>
                <a:ea typeface="TT Bluescreens"/>
                <a:cs typeface="TT Bluescreens"/>
                <a:sym typeface="TT Bluescreens"/>
              </a:rPr>
              <a:t>EE232 PRESENTATION</a:t>
            </a:r>
          </a:p>
        </p:txBody>
      </p:sp>
      <p:sp>
        <p:nvSpPr>
          <p:cNvPr id="18" name="TextBox 18"/>
          <p:cNvSpPr txBox="1"/>
          <p:nvPr/>
        </p:nvSpPr>
        <p:spPr>
          <a:xfrm>
            <a:off x="12541530" y="4855210"/>
            <a:ext cx="5634944" cy="1215131"/>
          </a:xfrm>
          <a:prstGeom prst="rect">
            <a:avLst/>
          </a:prstGeom>
        </p:spPr>
        <p:txBody>
          <a:bodyPr lIns="0" tIns="0" rIns="0" bIns="0" rtlCol="0" anchor="t">
            <a:spAutoFit/>
          </a:bodyPr>
          <a:lstStyle/>
          <a:p>
            <a:pPr algn="just">
              <a:lnSpc>
                <a:spcPts val="4949"/>
              </a:lnSpc>
            </a:pPr>
            <a:r>
              <a:rPr lang="en-US" sz="3535" i="1">
                <a:solidFill>
                  <a:srgbClr val="262829"/>
                </a:solidFill>
                <a:latin typeface="Noto Sans Italics"/>
                <a:ea typeface="Noto Sans Italics"/>
                <a:cs typeface="Noto Sans Italics"/>
                <a:sym typeface="Noto Sans Italics"/>
              </a:rPr>
              <a:t>Planting the Future: Today’s Efforts, Tomorrow’s Harvest</a:t>
            </a:r>
          </a:p>
        </p:txBody>
      </p:sp>
      <p:sp>
        <p:nvSpPr>
          <p:cNvPr id="19" name="TextBox 19"/>
          <p:cNvSpPr txBox="1"/>
          <p:nvPr/>
        </p:nvSpPr>
        <p:spPr>
          <a:xfrm>
            <a:off x="10965920" y="8554842"/>
            <a:ext cx="4880858" cy="530237"/>
          </a:xfrm>
          <a:prstGeom prst="rect">
            <a:avLst/>
          </a:prstGeom>
        </p:spPr>
        <p:txBody>
          <a:bodyPr lIns="0" tIns="0" rIns="0" bIns="0" rtlCol="0" anchor="t">
            <a:spAutoFit/>
          </a:bodyPr>
          <a:lstStyle/>
          <a:p>
            <a:pPr algn="ctr">
              <a:lnSpc>
                <a:spcPts val="4374"/>
              </a:lnSpc>
            </a:pPr>
            <a:r>
              <a:rPr lang="en-US" sz="3124" b="1">
                <a:solidFill>
                  <a:srgbClr val="262829"/>
                </a:solidFill>
                <a:latin typeface="Noto Sans Bold"/>
                <a:ea typeface="Noto Sans Bold"/>
                <a:cs typeface="Noto Sans Bold"/>
                <a:sym typeface="Noto Sans Bold"/>
              </a:rPr>
              <a:t>GROW WISE SQUAD</a:t>
            </a:r>
          </a:p>
        </p:txBody>
      </p:sp>
      <p:sp>
        <p:nvSpPr>
          <p:cNvPr id="20" name="TextBox 20"/>
          <p:cNvSpPr txBox="1"/>
          <p:nvPr/>
        </p:nvSpPr>
        <p:spPr>
          <a:xfrm>
            <a:off x="14441916" y="6737091"/>
            <a:ext cx="2703084" cy="505224"/>
          </a:xfrm>
          <a:prstGeom prst="rect">
            <a:avLst/>
          </a:prstGeom>
        </p:spPr>
        <p:txBody>
          <a:bodyPr lIns="0" tIns="0" rIns="0" bIns="0" rtlCol="0" anchor="t">
            <a:spAutoFit/>
          </a:bodyPr>
          <a:lstStyle/>
          <a:p>
            <a:pPr algn="r">
              <a:lnSpc>
                <a:spcPts val="4178"/>
              </a:lnSpc>
            </a:pPr>
            <a:r>
              <a:rPr lang="en-US" sz="2984">
                <a:solidFill>
                  <a:srgbClr val="262829"/>
                </a:solidFill>
                <a:latin typeface="Noto Sans"/>
                <a:ea typeface="Noto Sans"/>
                <a:cs typeface="Noto Sans"/>
                <a:sym typeface="Noto Sans"/>
              </a:rPr>
              <a:t>Presented by</a:t>
            </a:r>
          </a:p>
        </p:txBody>
      </p:sp>
      <p:sp>
        <p:nvSpPr>
          <p:cNvPr id="21" name="TextBox 21"/>
          <p:cNvSpPr txBox="1"/>
          <p:nvPr/>
        </p:nvSpPr>
        <p:spPr>
          <a:xfrm>
            <a:off x="13573004" y="7278469"/>
            <a:ext cx="3571996" cy="505224"/>
          </a:xfrm>
          <a:prstGeom prst="rect">
            <a:avLst/>
          </a:prstGeom>
        </p:spPr>
        <p:txBody>
          <a:bodyPr lIns="0" tIns="0" rIns="0" bIns="0" rtlCol="0" anchor="t">
            <a:spAutoFit/>
          </a:bodyPr>
          <a:lstStyle/>
          <a:p>
            <a:pPr algn="r">
              <a:lnSpc>
                <a:spcPts val="4178"/>
              </a:lnSpc>
            </a:pPr>
            <a:r>
              <a:rPr lang="en-US" sz="2984" b="1" spc="-59">
                <a:solidFill>
                  <a:srgbClr val="262829"/>
                </a:solidFill>
                <a:latin typeface="Noto Sans Bold"/>
                <a:ea typeface="Noto Sans Bold"/>
                <a:cs typeface="Noto Sans Bold"/>
                <a:sym typeface="Noto Sans Bold"/>
              </a:rPr>
              <a:t>Group-4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0" y="421395"/>
            <a:ext cx="18157836" cy="9444211"/>
          </a:xfrm>
          <a:custGeom>
            <a:avLst/>
            <a:gdLst/>
            <a:ahLst/>
            <a:cxnLst/>
            <a:rect l="l" t="t" r="r" b="b"/>
            <a:pathLst>
              <a:path w="18157836" h="9444211">
                <a:moveTo>
                  <a:pt x="0" y="0"/>
                </a:moveTo>
                <a:lnTo>
                  <a:pt x="18157836" y="0"/>
                </a:lnTo>
                <a:lnTo>
                  <a:pt x="18157836" y="9444210"/>
                </a:lnTo>
                <a:lnTo>
                  <a:pt x="0" y="9444210"/>
                </a:lnTo>
                <a:lnTo>
                  <a:pt x="0" y="0"/>
                </a:lnTo>
                <a:close/>
              </a:path>
            </a:pathLst>
          </a:custGeom>
          <a:blipFill>
            <a:blip r:embed="rId2"/>
            <a:stretch>
              <a:fillRect l="-1004" r="-14470"/>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0" y="1260631"/>
            <a:ext cx="18077871" cy="8142574"/>
          </a:xfrm>
          <a:custGeom>
            <a:avLst/>
            <a:gdLst/>
            <a:ahLst/>
            <a:cxnLst/>
            <a:rect l="l" t="t" r="r" b="b"/>
            <a:pathLst>
              <a:path w="18077871" h="8142574">
                <a:moveTo>
                  <a:pt x="0" y="0"/>
                </a:moveTo>
                <a:lnTo>
                  <a:pt x="18077871" y="0"/>
                </a:lnTo>
                <a:lnTo>
                  <a:pt x="18077871" y="8142574"/>
                </a:lnTo>
                <a:lnTo>
                  <a:pt x="0" y="8142574"/>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0" y="1028700"/>
            <a:ext cx="17992696" cy="7992560"/>
          </a:xfrm>
          <a:custGeom>
            <a:avLst/>
            <a:gdLst/>
            <a:ahLst/>
            <a:cxnLst/>
            <a:rect l="l" t="t" r="r" b="b"/>
            <a:pathLst>
              <a:path w="17992696" h="7992560">
                <a:moveTo>
                  <a:pt x="0" y="0"/>
                </a:moveTo>
                <a:lnTo>
                  <a:pt x="17992696" y="0"/>
                </a:lnTo>
                <a:lnTo>
                  <a:pt x="17992696" y="7992560"/>
                </a:lnTo>
                <a:lnTo>
                  <a:pt x="0" y="7992560"/>
                </a:lnTo>
                <a:lnTo>
                  <a:pt x="0" y="0"/>
                </a:lnTo>
                <a:close/>
              </a:path>
            </a:pathLst>
          </a:custGeom>
          <a:blipFill>
            <a:blip r:embed="rId2"/>
            <a:stretch>
              <a:fillRect t="-698" b="-698"/>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grpSp>
        <p:nvGrpSpPr>
          <p:cNvPr id="2" name="Group 2"/>
          <p:cNvGrpSpPr/>
          <p:nvPr/>
        </p:nvGrpSpPr>
        <p:grpSpPr>
          <a:xfrm>
            <a:off x="-708327" y="-83504"/>
            <a:ext cx="19877457" cy="877432"/>
            <a:chOff x="0" y="0"/>
            <a:chExt cx="5235215" cy="231093"/>
          </a:xfrm>
        </p:grpSpPr>
        <p:sp>
          <p:nvSpPr>
            <p:cNvPr id="3" name="Freeform 3"/>
            <p:cNvSpPr/>
            <p:nvPr/>
          </p:nvSpPr>
          <p:spPr>
            <a:xfrm>
              <a:off x="0" y="0"/>
              <a:ext cx="5235215" cy="231093"/>
            </a:xfrm>
            <a:custGeom>
              <a:avLst/>
              <a:gdLst/>
              <a:ahLst/>
              <a:cxnLst/>
              <a:rect l="l" t="t" r="r" b="b"/>
              <a:pathLst>
                <a:path w="5235215" h="231093">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id="4" name="TextBox 4"/>
            <p:cNvSpPr txBox="1"/>
            <p:nvPr/>
          </p:nvSpPr>
          <p:spPr>
            <a:xfrm>
              <a:off x="0" y="-47625"/>
              <a:ext cx="5235215" cy="278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932853" y="132533"/>
            <a:ext cx="4422295" cy="517590"/>
            <a:chOff x="0" y="0"/>
            <a:chExt cx="1164720" cy="136320"/>
          </a:xfrm>
        </p:grpSpPr>
        <p:sp>
          <p:nvSpPr>
            <p:cNvPr id="6" name="Freeform 6"/>
            <p:cNvSpPr/>
            <p:nvPr/>
          </p:nvSpPr>
          <p:spPr>
            <a:xfrm>
              <a:off x="0" y="0"/>
              <a:ext cx="1164720" cy="136320"/>
            </a:xfrm>
            <a:custGeom>
              <a:avLst/>
              <a:gdLst/>
              <a:ahLst/>
              <a:cxnLst/>
              <a:rect l="l" t="t" r="r" b="b"/>
              <a:pathLst>
                <a:path w="1164720" h="1363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id="7" name="TextBox 7"/>
            <p:cNvSpPr txBox="1"/>
            <p:nvPr/>
          </p:nvSpPr>
          <p:spPr>
            <a:xfrm>
              <a:off x="0" y="-47625"/>
              <a:ext cx="1164720" cy="18394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944626" y="3644164"/>
            <a:ext cx="7660967" cy="5625089"/>
            <a:chOff x="0" y="0"/>
            <a:chExt cx="2017703" cy="1481505"/>
          </a:xfrm>
        </p:grpSpPr>
        <p:sp>
          <p:nvSpPr>
            <p:cNvPr id="9" name="Freeform 9"/>
            <p:cNvSpPr/>
            <p:nvPr/>
          </p:nvSpPr>
          <p:spPr>
            <a:xfrm>
              <a:off x="0" y="0"/>
              <a:ext cx="2017703" cy="1481505"/>
            </a:xfrm>
            <a:custGeom>
              <a:avLst/>
              <a:gdLst/>
              <a:ahLst/>
              <a:cxnLst/>
              <a:rect l="l" t="t" r="r" b="b"/>
              <a:pathLst>
                <a:path w="2017703" h="1481505">
                  <a:moveTo>
                    <a:pt x="93983" y="0"/>
                  </a:moveTo>
                  <a:lnTo>
                    <a:pt x="1923721" y="0"/>
                  </a:lnTo>
                  <a:cubicBezTo>
                    <a:pt x="1948646" y="0"/>
                    <a:pt x="1972551" y="9902"/>
                    <a:pt x="1990177" y="27527"/>
                  </a:cubicBezTo>
                  <a:cubicBezTo>
                    <a:pt x="2007802" y="45152"/>
                    <a:pt x="2017703" y="69057"/>
                    <a:pt x="2017703" y="93983"/>
                  </a:cubicBezTo>
                  <a:lnTo>
                    <a:pt x="2017703" y="1387522"/>
                  </a:lnTo>
                  <a:cubicBezTo>
                    <a:pt x="2017703" y="1412448"/>
                    <a:pt x="2007802" y="1436353"/>
                    <a:pt x="1990177" y="1453978"/>
                  </a:cubicBezTo>
                  <a:cubicBezTo>
                    <a:pt x="1972551" y="1471603"/>
                    <a:pt x="1948646" y="1481505"/>
                    <a:pt x="1923721" y="1481505"/>
                  </a:cubicBezTo>
                  <a:lnTo>
                    <a:pt x="93983" y="1481505"/>
                  </a:lnTo>
                  <a:cubicBezTo>
                    <a:pt x="69057" y="1481505"/>
                    <a:pt x="45152" y="1471603"/>
                    <a:pt x="27527" y="1453978"/>
                  </a:cubicBezTo>
                  <a:cubicBezTo>
                    <a:pt x="9902" y="1436353"/>
                    <a:pt x="0" y="1412448"/>
                    <a:pt x="0" y="1387522"/>
                  </a:cubicBezTo>
                  <a:lnTo>
                    <a:pt x="0" y="93983"/>
                  </a:lnTo>
                  <a:cubicBezTo>
                    <a:pt x="0" y="69057"/>
                    <a:pt x="9902" y="45152"/>
                    <a:pt x="27527" y="27527"/>
                  </a:cubicBezTo>
                  <a:cubicBezTo>
                    <a:pt x="45152" y="9902"/>
                    <a:pt x="69057" y="0"/>
                    <a:pt x="93983" y="0"/>
                  </a:cubicBezTo>
                  <a:close/>
                </a:path>
              </a:pathLst>
            </a:custGeom>
            <a:solidFill>
              <a:srgbClr val="B1D4C7"/>
            </a:solidFill>
            <a:ln w="28575" cap="rnd">
              <a:solidFill>
                <a:srgbClr val="262829"/>
              </a:solidFill>
              <a:prstDash val="solid"/>
              <a:round/>
            </a:ln>
          </p:spPr>
        </p:sp>
        <p:sp>
          <p:nvSpPr>
            <p:cNvPr id="10" name="TextBox 10"/>
            <p:cNvSpPr txBox="1"/>
            <p:nvPr/>
          </p:nvSpPr>
          <p:spPr>
            <a:xfrm>
              <a:off x="0" y="-47625"/>
              <a:ext cx="2017703" cy="152913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343027" y="3110083"/>
            <a:ext cx="8864165" cy="8864165"/>
          </a:xfrm>
          <a:custGeom>
            <a:avLst/>
            <a:gdLst/>
            <a:ahLst/>
            <a:cxnLst/>
            <a:rect l="l" t="t" r="r" b="b"/>
            <a:pathLst>
              <a:path w="8864165" h="8864165">
                <a:moveTo>
                  <a:pt x="0" y="0"/>
                </a:moveTo>
                <a:lnTo>
                  <a:pt x="8864165" y="0"/>
                </a:lnTo>
                <a:lnTo>
                  <a:pt x="8864165" y="8864166"/>
                </a:lnTo>
                <a:lnTo>
                  <a:pt x="0" y="88641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106907" y="4006708"/>
            <a:ext cx="6026029" cy="4963941"/>
          </a:xfrm>
          <a:custGeom>
            <a:avLst/>
            <a:gdLst/>
            <a:ahLst/>
            <a:cxnLst/>
            <a:rect l="l" t="t" r="r" b="b"/>
            <a:pathLst>
              <a:path w="6026029" h="4963941">
                <a:moveTo>
                  <a:pt x="0" y="0"/>
                </a:moveTo>
                <a:lnTo>
                  <a:pt x="6026028" y="0"/>
                </a:lnTo>
                <a:lnTo>
                  <a:pt x="6026028" y="4963941"/>
                </a:lnTo>
                <a:lnTo>
                  <a:pt x="0" y="4963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9230401" y="809625"/>
            <a:ext cx="8028899" cy="2529739"/>
          </a:xfrm>
          <a:prstGeom prst="rect">
            <a:avLst/>
          </a:prstGeom>
        </p:spPr>
        <p:txBody>
          <a:bodyPr lIns="0" tIns="0" rIns="0" bIns="0" rtlCol="0" anchor="t">
            <a:spAutoFit/>
          </a:bodyPr>
          <a:lstStyle/>
          <a:p>
            <a:pPr algn="r">
              <a:lnSpc>
                <a:spcPts val="20690"/>
              </a:lnSpc>
            </a:pPr>
            <a:r>
              <a:rPr lang="en-US" sz="14778" b="1">
                <a:solidFill>
                  <a:srgbClr val="124B3D"/>
                </a:solidFill>
                <a:latin typeface="TT Bluescreens Bold"/>
                <a:ea typeface="TT Bluescreens Bold"/>
                <a:cs typeface="TT Bluescreens Bold"/>
                <a:sym typeface="TT Bluescreens Bold"/>
              </a:rPr>
              <a:t>Future Outlook</a:t>
            </a:r>
          </a:p>
        </p:txBody>
      </p:sp>
      <p:grpSp>
        <p:nvGrpSpPr>
          <p:cNvPr id="14" name="Group 14"/>
          <p:cNvGrpSpPr/>
          <p:nvPr/>
        </p:nvGrpSpPr>
        <p:grpSpPr>
          <a:xfrm>
            <a:off x="822111" y="1959100"/>
            <a:ext cx="8682513" cy="7310153"/>
            <a:chOff x="0" y="0"/>
            <a:chExt cx="2286752" cy="1925308"/>
          </a:xfrm>
        </p:grpSpPr>
        <p:sp>
          <p:nvSpPr>
            <p:cNvPr id="15" name="Freeform 15"/>
            <p:cNvSpPr/>
            <p:nvPr/>
          </p:nvSpPr>
          <p:spPr>
            <a:xfrm>
              <a:off x="0" y="0"/>
              <a:ext cx="2286752" cy="1925308"/>
            </a:xfrm>
            <a:custGeom>
              <a:avLst/>
              <a:gdLst/>
              <a:ahLst/>
              <a:cxnLst/>
              <a:rect l="l" t="t" r="r" b="b"/>
              <a:pathLst>
                <a:path w="2286752" h="1925308">
                  <a:moveTo>
                    <a:pt x="82925" y="0"/>
                  </a:moveTo>
                  <a:lnTo>
                    <a:pt x="2203827" y="0"/>
                  </a:lnTo>
                  <a:cubicBezTo>
                    <a:pt x="2249625" y="0"/>
                    <a:pt x="2286752" y="37127"/>
                    <a:pt x="2286752" y="82925"/>
                  </a:cubicBezTo>
                  <a:lnTo>
                    <a:pt x="2286752" y="1842383"/>
                  </a:lnTo>
                  <a:cubicBezTo>
                    <a:pt x="2286752" y="1888181"/>
                    <a:pt x="2249625" y="1925308"/>
                    <a:pt x="2203827" y="1925308"/>
                  </a:cubicBezTo>
                  <a:lnTo>
                    <a:pt x="82925" y="1925308"/>
                  </a:lnTo>
                  <a:cubicBezTo>
                    <a:pt x="37127" y="1925308"/>
                    <a:pt x="0" y="1888181"/>
                    <a:pt x="0" y="1842383"/>
                  </a:cubicBezTo>
                  <a:lnTo>
                    <a:pt x="0" y="82925"/>
                  </a:lnTo>
                  <a:cubicBezTo>
                    <a:pt x="0" y="37127"/>
                    <a:pt x="37127" y="0"/>
                    <a:pt x="82925" y="0"/>
                  </a:cubicBezTo>
                  <a:close/>
                </a:path>
              </a:pathLst>
            </a:custGeom>
            <a:solidFill>
              <a:srgbClr val="000000">
                <a:alpha val="0"/>
              </a:srgbClr>
            </a:solidFill>
            <a:ln w="28575" cap="rnd">
              <a:solidFill>
                <a:srgbClr val="262829"/>
              </a:solidFill>
              <a:prstDash val="solid"/>
              <a:round/>
            </a:ln>
          </p:spPr>
        </p:sp>
        <p:sp>
          <p:nvSpPr>
            <p:cNvPr id="16" name="TextBox 16"/>
            <p:cNvSpPr txBox="1"/>
            <p:nvPr/>
          </p:nvSpPr>
          <p:spPr>
            <a:xfrm>
              <a:off x="0" y="-47625"/>
              <a:ext cx="2286752" cy="19729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28700" y="1427236"/>
            <a:ext cx="3699513" cy="1101827"/>
            <a:chOff x="0" y="0"/>
            <a:chExt cx="974357" cy="290193"/>
          </a:xfrm>
        </p:grpSpPr>
        <p:sp>
          <p:nvSpPr>
            <p:cNvPr id="18" name="Freeform 18"/>
            <p:cNvSpPr/>
            <p:nvPr/>
          </p:nvSpPr>
          <p:spPr>
            <a:xfrm>
              <a:off x="0" y="0"/>
              <a:ext cx="974357" cy="290193"/>
            </a:xfrm>
            <a:custGeom>
              <a:avLst/>
              <a:gdLst/>
              <a:ahLst/>
              <a:cxnLst/>
              <a:rect l="l" t="t" r="r" b="b"/>
              <a:pathLst>
                <a:path w="974357" h="290193">
                  <a:moveTo>
                    <a:pt x="145097" y="0"/>
                  </a:moveTo>
                  <a:lnTo>
                    <a:pt x="829261" y="0"/>
                  </a:lnTo>
                  <a:cubicBezTo>
                    <a:pt x="867743" y="0"/>
                    <a:pt x="904649" y="15287"/>
                    <a:pt x="931860" y="42498"/>
                  </a:cubicBezTo>
                  <a:cubicBezTo>
                    <a:pt x="959070" y="69709"/>
                    <a:pt x="974357" y="106615"/>
                    <a:pt x="974357" y="145097"/>
                  </a:cubicBezTo>
                  <a:lnTo>
                    <a:pt x="974357" y="145097"/>
                  </a:lnTo>
                  <a:cubicBezTo>
                    <a:pt x="974357" y="183579"/>
                    <a:pt x="959070" y="220484"/>
                    <a:pt x="931860" y="247695"/>
                  </a:cubicBezTo>
                  <a:cubicBezTo>
                    <a:pt x="904649" y="274906"/>
                    <a:pt x="867743" y="290193"/>
                    <a:pt x="829261" y="290193"/>
                  </a:cubicBezTo>
                  <a:lnTo>
                    <a:pt x="145097" y="290193"/>
                  </a:lnTo>
                  <a:cubicBezTo>
                    <a:pt x="106615" y="290193"/>
                    <a:pt x="69709" y="274906"/>
                    <a:pt x="42498" y="247695"/>
                  </a:cubicBezTo>
                  <a:cubicBezTo>
                    <a:pt x="15287" y="220484"/>
                    <a:pt x="0" y="183579"/>
                    <a:pt x="0" y="145097"/>
                  </a:cubicBezTo>
                  <a:lnTo>
                    <a:pt x="0" y="145097"/>
                  </a:lnTo>
                  <a:cubicBezTo>
                    <a:pt x="0" y="106615"/>
                    <a:pt x="15287" y="69709"/>
                    <a:pt x="42498" y="42498"/>
                  </a:cubicBezTo>
                  <a:cubicBezTo>
                    <a:pt x="69709" y="15287"/>
                    <a:pt x="106615" y="0"/>
                    <a:pt x="145097" y="0"/>
                  </a:cubicBezTo>
                  <a:close/>
                </a:path>
              </a:pathLst>
            </a:custGeom>
            <a:solidFill>
              <a:srgbClr val="B1D4C7"/>
            </a:solidFill>
            <a:ln w="28575" cap="rnd">
              <a:solidFill>
                <a:srgbClr val="262829"/>
              </a:solidFill>
              <a:prstDash val="solid"/>
              <a:round/>
            </a:ln>
          </p:spPr>
        </p:sp>
        <p:sp>
          <p:nvSpPr>
            <p:cNvPr id="19" name="TextBox 19"/>
            <p:cNvSpPr txBox="1"/>
            <p:nvPr/>
          </p:nvSpPr>
          <p:spPr>
            <a:xfrm>
              <a:off x="0" y="-47625"/>
              <a:ext cx="974357" cy="337818"/>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6066470" y="4006708"/>
            <a:ext cx="762984" cy="764896"/>
          </a:xfrm>
          <a:custGeom>
            <a:avLst/>
            <a:gdLst/>
            <a:ahLst/>
            <a:cxnLst/>
            <a:rect l="l" t="t" r="r" b="b"/>
            <a:pathLst>
              <a:path w="762984" h="764896">
                <a:moveTo>
                  <a:pt x="0" y="0"/>
                </a:moveTo>
                <a:lnTo>
                  <a:pt x="762984" y="0"/>
                </a:lnTo>
                <a:lnTo>
                  <a:pt x="762984" y="764896"/>
                </a:lnTo>
                <a:lnTo>
                  <a:pt x="0" y="764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0546990" y="8114714"/>
            <a:ext cx="559916" cy="561320"/>
          </a:xfrm>
          <a:custGeom>
            <a:avLst/>
            <a:gdLst/>
            <a:ahLst/>
            <a:cxnLst/>
            <a:rect l="l" t="t" r="r" b="b"/>
            <a:pathLst>
              <a:path w="559916" h="561320">
                <a:moveTo>
                  <a:pt x="0" y="0"/>
                </a:moveTo>
                <a:lnTo>
                  <a:pt x="559917" y="0"/>
                </a:lnTo>
                <a:lnTo>
                  <a:pt x="559917" y="561319"/>
                </a:lnTo>
                <a:lnTo>
                  <a:pt x="0" y="5613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4397664" y="1638075"/>
            <a:ext cx="622999" cy="622999"/>
          </a:xfrm>
          <a:custGeom>
            <a:avLst/>
            <a:gdLst/>
            <a:ahLst/>
            <a:cxnLst/>
            <a:rect l="l" t="t" r="r" b="b"/>
            <a:pathLst>
              <a:path w="622999" h="622999">
                <a:moveTo>
                  <a:pt x="0" y="0"/>
                </a:moveTo>
                <a:lnTo>
                  <a:pt x="622999" y="0"/>
                </a:lnTo>
                <a:lnTo>
                  <a:pt x="622999" y="622999"/>
                </a:lnTo>
                <a:lnTo>
                  <a:pt x="0" y="6229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301569" y="8970649"/>
            <a:ext cx="1549053" cy="1512263"/>
          </a:xfrm>
          <a:custGeom>
            <a:avLst/>
            <a:gdLst/>
            <a:ahLst/>
            <a:cxnLst/>
            <a:rect l="l" t="t" r="r" b="b"/>
            <a:pathLst>
              <a:path w="1549053" h="1512263">
                <a:moveTo>
                  <a:pt x="0" y="0"/>
                </a:moveTo>
                <a:lnTo>
                  <a:pt x="1549053" y="0"/>
                </a:lnTo>
                <a:lnTo>
                  <a:pt x="1549053" y="1512263"/>
                </a:lnTo>
                <a:lnTo>
                  <a:pt x="0" y="15122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681289" y="1703401"/>
            <a:ext cx="2867760" cy="463772"/>
          </a:xfrm>
          <a:prstGeom prst="rect">
            <a:avLst/>
          </a:prstGeom>
        </p:spPr>
        <p:txBody>
          <a:bodyPr lIns="0" tIns="0" rIns="0" bIns="0" rtlCol="0" anchor="t">
            <a:spAutoFit/>
          </a:bodyPr>
          <a:lstStyle/>
          <a:p>
            <a:pPr algn="just">
              <a:lnSpc>
                <a:spcPts val="3837"/>
              </a:lnSpc>
            </a:pPr>
            <a:r>
              <a:rPr lang="en-US" sz="2741" b="1" spc="-54">
                <a:solidFill>
                  <a:srgbClr val="262829"/>
                </a:solidFill>
                <a:latin typeface="Noto Sans Bold"/>
                <a:ea typeface="Noto Sans Bold"/>
                <a:cs typeface="Noto Sans Bold"/>
                <a:sym typeface="Noto Sans Bold"/>
              </a:rPr>
              <a:t>FUTURE GOALS</a:t>
            </a:r>
          </a:p>
        </p:txBody>
      </p:sp>
      <p:sp>
        <p:nvSpPr>
          <p:cNvPr id="25" name="TextBox 25"/>
          <p:cNvSpPr txBox="1"/>
          <p:nvPr/>
        </p:nvSpPr>
        <p:spPr>
          <a:xfrm>
            <a:off x="1167429" y="2805567"/>
            <a:ext cx="7801717" cy="5821902"/>
          </a:xfrm>
          <a:prstGeom prst="rect">
            <a:avLst/>
          </a:prstGeom>
        </p:spPr>
        <p:txBody>
          <a:bodyPr lIns="0" tIns="0" rIns="0" bIns="0" rtlCol="0" anchor="t">
            <a:spAutoFit/>
          </a:bodyPr>
          <a:lstStyle/>
          <a:p>
            <a:pPr algn="just">
              <a:lnSpc>
                <a:spcPts val="4640"/>
              </a:lnSpc>
            </a:pPr>
            <a:r>
              <a:rPr lang="en-US" sz="3314">
                <a:solidFill>
                  <a:srgbClr val="262829"/>
                </a:solidFill>
                <a:latin typeface="Noto Sans"/>
                <a:ea typeface="Noto Sans"/>
                <a:cs typeface="Noto Sans"/>
                <a:sym typeface="Noto Sans"/>
              </a:rPr>
              <a:t>In the future, we plan to integrate Bluetooth sensors for seamless communication within the indoor garden system. This will pave the way for a user-friendly mobile app, allowing remote control over environmental factors like humidity and lighting, enhancing accessibility and precision in managing the indoor garden environment.</a:t>
            </a:r>
          </a:p>
        </p:txBody>
      </p:sp>
      <p:sp>
        <p:nvSpPr>
          <p:cNvPr id="26" name="Freeform 26"/>
          <p:cNvSpPr/>
          <p:nvPr/>
        </p:nvSpPr>
        <p:spPr>
          <a:xfrm rot="-5327175" flipV="1">
            <a:off x="16828003" y="3135985"/>
            <a:ext cx="1041084" cy="1016358"/>
          </a:xfrm>
          <a:custGeom>
            <a:avLst/>
            <a:gdLst/>
            <a:ahLst/>
            <a:cxnLst/>
            <a:rect l="l" t="t" r="r" b="b"/>
            <a:pathLst>
              <a:path w="1041084" h="1016358">
                <a:moveTo>
                  <a:pt x="0" y="1016358"/>
                </a:moveTo>
                <a:lnTo>
                  <a:pt x="1041084" y="1016358"/>
                </a:lnTo>
                <a:lnTo>
                  <a:pt x="1041084" y="0"/>
                </a:lnTo>
                <a:lnTo>
                  <a:pt x="0" y="0"/>
                </a:lnTo>
                <a:lnTo>
                  <a:pt x="0" y="1016358"/>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TextBox 2"/>
          <p:cNvSpPr txBox="1"/>
          <p:nvPr/>
        </p:nvSpPr>
        <p:spPr>
          <a:xfrm>
            <a:off x="-309851" y="1906489"/>
            <a:ext cx="18288000" cy="6836664"/>
          </a:xfrm>
          <a:prstGeom prst="rect">
            <a:avLst/>
          </a:prstGeom>
        </p:spPr>
        <p:txBody>
          <a:bodyPr lIns="0" tIns="0" rIns="0" bIns="0" rtlCol="0" anchor="t">
            <a:spAutoFit/>
          </a:bodyPr>
          <a:lstStyle/>
          <a:p>
            <a:pPr algn="ctr">
              <a:lnSpc>
                <a:spcPts val="27425"/>
              </a:lnSpc>
              <a:spcBef>
                <a:spcPct val="0"/>
              </a:spcBef>
            </a:pPr>
            <a:r>
              <a:rPr lang="en-US" sz="19589">
                <a:solidFill>
                  <a:srgbClr val="000000"/>
                </a:solidFill>
                <a:latin typeface="TAN Mon Cheri"/>
                <a:ea typeface="TAN Mon Cheri"/>
                <a:cs typeface="TAN Mon Cheri"/>
                <a:sym typeface="TAN Mon Cheri"/>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36136" y="2997571"/>
            <a:ext cx="6343115" cy="9084955"/>
            <a:chOff x="0" y="0"/>
            <a:chExt cx="4433570" cy="6350000"/>
          </a:xfrm>
        </p:grpSpPr>
        <p:sp>
          <p:nvSpPr>
            <p:cNvPr id="3" name="Freeform 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262829"/>
            </a:solidFill>
            <a:ln w="12700">
              <a:solidFill>
                <a:srgbClr val="000000"/>
              </a:solidFill>
            </a:ln>
          </p:spPr>
        </p:sp>
      </p:grpSp>
      <p:sp>
        <p:nvSpPr>
          <p:cNvPr id="4" name="Freeform 4"/>
          <p:cNvSpPr/>
          <p:nvPr/>
        </p:nvSpPr>
        <p:spPr>
          <a:xfrm>
            <a:off x="10336133" y="3248390"/>
            <a:ext cx="2038029" cy="2075733"/>
          </a:xfrm>
          <a:custGeom>
            <a:avLst/>
            <a:gdLst/>
            <a:ahLst/>
            <a:cxnLst/>
            <a:rect l="l" t="t" r="r" b="b"/>
            <a:pathLst>
              <a:path w="2038029" h="2075733">
                <a:moveTo>
                  <a:pt x="0" y="0"/>
                </a:moveTo>
                <a:lnTo>
                  <a:pt x="2038029" y="0"/>
                </a:lnTo>
                <a:lnTo>
                  <a:pt x="2038029" y="2075733"/>
                </a:lnTo>
                <a:lnTo>
                  <a:pt x="0" y="20757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53628" y="3189134"/>
            <a:ext cx="2038029" cy="2075733"/>
          </a:xfrm>
          <a:custGeom>
            <a:avLst/>
            <a:gdLst/>
            <a:ahLst/>
            <a:cxnLst/>
            <a:rect l="l" t="t" r="r" b="b"/>
            <a:pathLst>
              <a:path w="2038029" h="2075733">
                <a:moveTo>
                  <a:pt x="0" y="0"/>
                </a:moveTo>
                <a:lnTo>
                  <a:pt x="2038029" y="0"/>
                </a:lnTo>
                <a:lnTo>
                  <a:pt x="2038029" y="2075733"/>
                </a:lnTo>
                <a:lnTo>
                  <a:pt x="0" y="20757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10976038" y="2997571"/>
            <a:ext cx="6303213" cy="9027805"/>
            <a:chOff x="0" y="0"/>
            <a:chExt cx="4433570" cy="6350000"/>
          </a:xfrm>
        </p:grpSpPr>
        <p:sp>
          <p:nvSpPr>
            <p:cNvPr id="7" name="Freeform 7"/>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55701" r="-55701"/>
              </a:stretch>
            </a:blipFill>
          </p:spPr>
        </p:sp>
      </p:grpSp>
      <p:grpSp>
        <p:nvGrpSpPr>
          <p:cNvPr id="8" name="Group 8"/>
          <p:cNvGrpSpPr/>
          <p:nvPr/>
        </p:nvGrpSpPr>
        <p:grpSpPr>
          <a:xfrm>
            <a:off x="-708327" y="-83504"/>
            <a:ext cx="19877457" cy="877432"/>
            <a:chOff x="0" y="0"/>
            <a:chExt cx="5235215" cy="231093"/>
          </a:xfrm>
        </p:grpSpPr>
        <p:sp>
          <p:nvSpPr>
            <p:cNvPr id="9" name="Freeform 9"/>
            <p:cNvSpPr/>
            <p:nvPr/>
          </p:nvSpPr>
          <p:spPr>
            <a:xfrm>
              <a:off x="0" y="0"/>
              <a:ext cx="5235215" cy="231093"/>
            </a:xfrm>
            <a:custGeom>
              <a:avLst/>
              <a:gdLst/>
              <a:ahLst/>
              <a:cxnLst/>
              <a:rect l="l" t="t" r="r" b="b"/>
              <a:pathLst>
                <a:path w="5235215" h="231093">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id="10" name="TextBox 10"/>
            <p:cNvSpPr txBox="1"/>
            <p:nvPr/>
          </p:nvSpPr>
          <p:spPr>
            <a:xfrm>
              <a:off x="0" y="-47625"/>
              <a:ext cx="5235215" cy="278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932853" y="132533"/>
            <a:ext cx="4422295" cy="517590"/>
            <a:chOff x="0" y="0"/>
            <a:chExt cx="1164720" cy="136320"/>
          </a:xfrm>
        </p:grpSpPr>
        <p:sp>
          <p:nvSpPr>
            <p:cNvPr id="12" name="Freeform 12"/>
            <p:cNvSpPr/>
            <p:nvPr/>
          </p:nvSpPr>
          <p:spPr>
            <a:xfrm>
              <a:off x="0" y="0"/>
              <a:ext cx="1164720" cy="136320"/>
            </a:xfrm>
            <a:custGeom>
              <a:avLst/>
              <a:gdLst/>
              <a:ahLst/>
              <a:cxnLst/>
              <a:rect l="l" t="t" r="r" b="b"/>
              <a:pathLst>
                <a:path w="1164720" h="1363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id="13" name="TextBox 13"/>
            <p:cNvSpPr txBox="1"/>
            <p:nvPr/>
          </p:nvSpPr>
          <p:spPr>
            <a:xfrm>
              <a:off x="0" y="-47625"/>
              <a:ext cx="1164720" cy="18394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82963" y="2028324"/>
            <a:ext cx="8894135" cy="7821427"/>
            <a:chOff x="0" y="0"/>
            <a:chExt cx="2342488" cy="2059964"/>
          </a:xfrm>
        </p:grpSpPr>
        <p:sp>
          <p:nvSpPr>
            <p:cNvPr id="15" name="Freeform 15"/>
            <p:cNvSpPr/>
            <p:nvPr/>
          </p:nvSpPr>
          <p:spPr>
            <a:xfrm>
              <a:off x="0" y="0"/>
              <a:ext cx="2342488" cy="2059964"/>
            </a:xfrm>
            <a:custGeom>
              <a:avLst/>
              <a:gdLst/>
              <a:ahLst/>
              <a:cxnLst/>
              <a:rect l="l" t="t" r="r" b="b"/>
              <a:pathLst>
                <a:path w="2342488" h="2059964">
                  <a:moveTo>
                    <a:pt x="51357" y="0"/>
                  </a:moveTo>
                  <a:lnTo>
                    <a:pt x="2291131" y="0"/>
                  </a:lnTo>
                  <a:cubicBezTo>
                    <a:pt x="2304752" y="0"/>
                    <a:pt x="2317815" y="5411"/>
                    <a:pt x="2327446" y="15042"/>
                  </a:cubicBezTo>
                  <a:cubicBezTo>
                    <a:pt x="2337078" y="24673"/>
                    <a:pt x="2342488" y="37736"/>
                    <a:pt x="2342488" y="51357"/>
                  </a:cubicBezTo>
                  <a:lnTo>
                    <a:pt x="2342488" y="2008608"/>
                  </a:lnTo>
                  <a:cubicBezTo>
                    <a:pt x="2342488" y="2022228"/>
                    <a:pt x="2337078" y="2035291"/>
                    <a:pt x="2327446" y="2044922"/>
                  </a:cubicBezTo>
                  <a:cubicBezTo>
                    <a:pt x="2317815" y="2054554"/>
                    <a:pt x="2304752" y="2059964"/>
                    <a:pt x="2291131" y="2059964"/>
                  </a:cubicBezTo>
                  <a:lnTo>
                    <a:pt x="51357" y="2059964"/>
                  </a:lnTo>
                  <a:cubicBezTo>
                    <a:pt x="37736" y="2059964"/>
                    <a:pt x="24673" y="2054554"/>
                    <a:pt x="15042" y="2044922"/>
                  </a:cubicBezTo>
                  <a:cubicBezTo>
                    <a:pt x="5411" y="2035291"/>
                    <a:pt x="0" y="2022228"/>
                    <a:pt x="0" y="2008608"/>
                  </a:cubicBezTo>
                  <a:lnTo>
                    <a:pt x="0" y="51357"/>
                  </a:lnTo>
                  <a:cubicBezTo>
                    <a:pt x="0" y="37736"/>
                    <a:pt x="5411" y="24673"/>
                    <a:pt x="15042" y="15042"/>
                  </a:cubicBezTo>
                  <a:cubicBezTo>
                    <a:pt x="24673" y="5411"/>
                    <a:pt x="37736" y="0"/>
                    <a:pt x="51357" y="0"/>
                  </a:cubicBezTo>
                  <a:close/>
                </a:path>
              </a:pathLst>
            </a:custGeom>
            <a:solidFill>
              <a:srgbClr val="B1D4C7"/>
            </a:solidFill>
            <a:ln w="28575" cap="rnd">
              <a:solidFill>
                <a:srgbClr val="262829"/>
              </a:solidFill>
              <a:prstDash val="solid"/>
              <a:round/>
            </a:ln>
          </p:spPr>
        </p:sp>
        <p:sp>
          <p:nvSpPr>
            <p:cNvPr id="16" name="TextBox 16"/>
            <p:cNvSpPr txBox="1"/>
            <p:nvPr/>
          </p:nvSpPr>
          <p:spPr>
            <a:xfrm>
              <a:off x="0" y="-47625"/>
              <a:ext cx="2342488" cy="2107589"/>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362421" y="1520145"/>
            <a:ext cx="1041084" cy="1016358"/>
          </a:xfrm>
          <a:custGeom>
            <a:avLst/>
            <a:gdLst/>
            <a:ahLst/>
            <a:cxnLst/>
            <a:rect l="l" t="t" r="r" b="b"/>
            <a:pathLst>
              <a:path w="1041084" h="1016358">
                <a:moveTo>
                  <a:pt x="0" y="0"/>
                </a:moveTo>
                <a:lnTo>
                  <a:pt x="1041084" y="0"/>
                </a:lnTo>
                <a:lnTo>
                  <a:pt x="1041084" y="1016358"/>
                </a:lnTo>
                <a:lnTo>
                  <a:pt x="0" y="1016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8"/>
          <p:cNvSpPr txBox="1"/>
          <p:nvPr/>
        </p:nvSpPr>
        <p:spPr>
          <a:xfrm>
            <a:off x="1388187" y="2330677"/>
            <a:ext cx="7883687" cy="6994369"/>
          </a:xfrm>
          <a:prstGeom prst="rect">
            <a:avLst/>
          </a:prstGeom>
        </p:spPr>
        <p:txBody>
          <a:bodyPr lIns="0" tIns="0" rIns="0" bIns="0" rtlCol="0" anchor="t">
            <a:spAutoFit/>
          </a:bodyPr>
          <a:lstStyle/>
          <a:p>
            <a:pPr algn="just">
              <a:lnSpc>
                <a:spcPts val="5083"/>
              </a:lnSpc>
            </a:pPr>
            <a:r>
              <a:rPr lang="en-US" sz="3631" b="1">
                <a:solidFill>
                  <a:srgbClr val="262829"/>
                </a:solidFill>
                <a:latin typeface="Noto Sans Bold"/>
                <a:ea typeface="Noto Sans Bold"/>
                <a:cs typeface="Noto Sans Bold"/>
                <a:sym typeface="Noto Sans Bold"/>
              </a:rPr>
              <a:t>Growing Goodness at Home: </a:t>
            </a:r>
          </a:p>
          <a:p>
            <a:pPr algn="just">
              <a:lnSpc>
                <a:spcPts val="5083"/>
              </a:lnSpc>
            </a:pPr>
            <a:r>
              <a:rPr lang="en-US" sz="3631">
                <a:solidFill>
                  <a:srgbClr val="262829"/>
                </a:solidFill>
                <a:latin typeface="Noto Sans"/>
                <a:ea typeface="Noto Sans"/>
                <a:cs typeface="Noto Sans"/>
                <a:sym typeface="Noto Sans"/>
              </a:rPr>
              <a:t>Our project is all about making it easy for anyone to grow their own fresh food indoors. We're using smart technology to take care of the plants, so you don't have to worry about a green thumb. Our goal is to bring nature into your home, making it simple, efficient, and fun for everyone to enjoy homegrown goodness.</a:t>
            </a:r>
          </a:p>
        </p:txBody>
      </p:sp>
      <p:sp>
        <p:nvSpPr>
          <p:cNvPr id="19" name="Freeform 19"/>
          <p:cNvSpPr/>
          <p:nvPr/>
        </p:nvSpPr>
        <p:spPr>
          <a:xfrm flipH="1">
            <a:off x="9144000" y="8833392"/>
            <a:ext cx="1041084" cy="1016358"/>
          </a:xfrm>
          <a:custGeom>
            <a:avLst/>
            <a:gdLst/>
            <a:ahLst/>
            <a:cxnLst/>
            <a:rect l="l" t="t" r="r" b="b"/>
            <a:pathLst>
              <a:path w="1041084" h="1016358">
                <a:moveTo>
                  <a:pt x="1041084" y="0"/>
                </a:moveTo>
                <a:lnTo>
                  <a:pt x="0" y="0"/>
                </a:lnTo>
                <a:lnTo>
                  <a:pt x="0" y="1016359"/>
                </a:lnTo>
                <a:lnTo>
                  <a:pt x="1041084" y="1016359"/>
                </a:lnTo>
                <a:lnTo>
                  <a:pt x="104108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TextBox 20"/>
          <p:cNvSpPr txBox="1"/>
          <p:nvPr/>
        </p:nvSpPr>
        <p:spPr>
          <a:xfrm>
            <a:off x="10583721" y="660578"/>
            <a:ext cx="6532704" cy="2537018"/>
          </a:xfrm>
          <a:prstGeom prst="rect">
            <a:avLst/>
          </a:prstGeom>
        </p:spPr>
        <p:txBody>
          <a:bodyPr lIns="0" tIns="0" rIns="0" bIns="0" rtlCol="0" anchor="t">
            <a:spAutoFit/>
          </a:bodyPr>
          <a:lstStyle/>
          <a:p>
            <a:pPr algn="r">
              <a:lnSpc>
                <a:spcPts val="20690"/>
              </a:lnSpc>
            </a:pPr>
            <a:r>
              <a:rPr lang="en-US" sz="14778" b="1">
                <a:solidFill>
                  <a:srgbClr val="124B3D"/>
                </a:solidFill>
                <a:latin typeface="TT Bluescreens Bold"/>
                <a:ea typeface="TT Bluescreens Bold"/>
                <a:cs typeface="TT Bluescreens Bold"/>
                <a:sym typeface="TT Bluescreens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grpSp>
        <p:nvGrpSpPr>
          <p:cNvPr id="2" name="Group 2"/>
          <p:cNvGrpSpPr/>
          <p:nvPr/>
        </p:nvGrpSpPr>
        <p:grpSpPr>
          <a:xfrm>
            <a:off x="-708327" y="-83504"/>
            <a:ext cx="19877457" cy="877432"/>
            <a:chOff x="0" y="0"/>
            <a:chExt cx="5235215" cy="231093"/>
          </a:xfrm>
        </p:grpSpPr>
        <p:sp>
          <p:nvSpPr>
            <p:cNvPr id="3" name="Freeform 3"/>
            <p:cNvSpPr/>
            <p:nvPr/>
          </p:nvSpPr>
          <p:spPr>
            <a:xfrm>
              <a:off x="0" y="0"/>
              <a:ext cx="5235215" cy="231093"/>
            </a:xfrm>
            <a:custGeom>
              <a:avLst/>
              <a:gdLst/>
              <a:ahLst/>
              <a:cxnLst/>
              <a:rect l="l" t="t" r="r" b="b"/>
              <a:pathLst>
                <a:path w="5235215" h="231093">
                  <a:moveTo>
                    <a:pt x="36222" y="0"/>
                  </a:moveTo>
                  <a:lnTo>
                    <a:pt x="5198993" y="0"/>
                  </a:lnTo>
                  <a:cubicBezTo>
                    <a:pt x="5208600" y="0"/>
                    <a:pt x="5217813" y="3816"/>
                    <a:pt x="5224606" y="10609"/>
                  </a:cubicBezTo>
                  <a:cubicBezTo>
                    <a:pt x="5231399" y="17402"/>
                    <a:pt x="5235215" y="26615"/>
                    <a:pt x="5235215" y="36222"/>
                  </a:cubicBezTo>
                  <a:lnTo>
                    <a:pt x="5235215" y="194871"/>
                  </a:lnTo>
                  <a:cubicBezTo>
                    <a:pt x="5235215" y="204478"/>
                    <a:pt x="5231399" y="213691"/>
                    <a:pt x="5224606" y="220484"/>
                  </a:cubicBezTo>
                  <a:cubicBezTo>
                    <a:pt x="5217813" y="227277"/>
                    <a:pt x="5208600" y="231093"/>
                    <a:pt x="5198993" y="231093"/>
                  </a:cubicBezTo>
                  <a:lnTo>
                    <a:pt x="36222" y="231093"/>
                  </a:lnTo>
                  <a:cubicBezTo>
                    <a:pt x="26615" y="231093"/>
                    <a:pt x="17402" y="227277"/>
                    <a:pt x="10609" y="220484"/>
                  </a:cubicBezTo>
                  <a:cubicBezTo>
                    <a:pt x="3816" y="213691"/>
                    <a:pt x="0" y="204478"/>
                    <a:pt x="0" y="194871"/>
                  </a:cubicBezTo>
                  <a:lnTo>
                    <a:pt x="0" y="36222"/>
                  </a:lnTo>
                  <a:cubicBezTo>
                    <a:pt x="0" y="26615"/>
                    <a:pt x="3816" y="17402"/>
                    <a:pt x="10609" y="10609"/>
                  </a:cubicBezTo>
                  <a:cubicBezTo>
                    <a:pt x="17402" y="3816"/>
                    <a:pt x="26615" y="0"/>
                    <a:pt x="36222" y="0"/>
                  </a:cubicBezTo>
                  <a:close/>
                </a:path>
              </a:pathLst>
            </a:custGeom>
            <a:solidFill>
              <a:srgbClr val="B1D4C7"/>
            </a:solidFill>
            <a:ln w="28575" cap="rnd">
              <a:solidFill>
                <a:srgbClr val="262829"/>
              </a:solidFill>
              <a:prstDash val="solid"/>
              <a:round/>
            </a:ln>
          </p:spPr>
        </p:sp>
        <p:sp>
          <p:nvSpPr>
            <p:cNvPr id="4" name="TextBox 4"/>
            <p:cNvSpPr txBox="1"/>
            <p:nvPr/>
          </p:nvSpPr>
          <p:spPr>
            <a:xfrm>
              <a:off x="0" y="-47625"/>
              <a:ext cx="5235215" cy="278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932853" y="132533"/>
            <a:ext cx="4422295" cy="517590"/>
            <a:chOff x="0" y="0"/>
            <a:chExt cx="1164720" cy="136320"/>
          </a:xfrm>
        </p:grpSpPr>
        <p:sp>
          <p:nvSpPr>
            <p:cNvPr id="6" name="Freeform 6"/>
            <p:cNvSpPr/>
            <p:nvPr/>
          </p:nvSpPr>
          <p:spPr>
            <a:xfrm>
              <a:off x="0" y="0"/>
              <a:ext cx="1164720" cy="136320"/>
            </a:xfrm>
            <a:custGeom>
              <a:avLst/>
              <a:gdLst/>
              <a:ahLst/>
              <a:cxnLst/>
              <a:rect l="l" t="t" r="r" b="b"/>
              <a:pathLst>
                <a:path w="1164720" h="136320">
                  <a:moveTo>
                    <a:pt x="68160" y="0"/>
                  </a:moveTo>
                  <a:lnTo>
                    <a:pt x="1096560" y="0"/>
                  </a:lnTo>
                  <a:cubicBezTo>
                    <a:pt x="1134203" y="0"/>
                    <a:pt x="1164720" y="30516"/>
                    <a:pt x="1164720" y="68160"/>
                  </a:cubicBezTo>
                  <a:lnTo>
                    <a:pt x="1164720" y="68160"/>
                  </a:lnTo>
                  <a:cubicBezTo>
                    <a:pt x="1164720" y="105804"/>
                    <a:pt x="1134203" y="136320"/>
                    <a:pt x="1096560" y="136320"/>
                  </a:cubicBezTo>
                  <a:lnTo>
                    <a:pt x="68160" y="136320"/>
                  </a:lnTo>
                  <a:cubicBezTo>
                    <a:pt x="30516" y="136320"/>
                    <a:pt x="0" y="105804"/>
                    <a:pt x="0" y="68160"/>
                  </a:cubicBezTo>
                  <a:lnTo>
                    <a:pt x="0" y="68160"/>
                  </a:lnTo>
                  <a:cubicBezTo>
                    <a:pt x="0" y="30516"/>
                    <a:pt x="30516" y="0"/>
                    <a:pt x="68160" y="0"/>
                  </a:cubicBezTo>
                  <a:close/>
                </a:path>
              </a:pathLst>
            </a:custGeom>
            <a:solidFill>
              <a:srgbClr val="F0F4D4"/>
            </a:solidFill>
            <a:ln w="28575" cap="rnd">
              <a:solidFill>
                <a:srgbClr val="262829"/>
              </a:solidFill>
              <a:prstDash val="solid"/>
              <a:round/>
            </a:ln>
          </p:spPr>
        </p:sp>
        <p:sp>
          <p:nvSpPr>
            <p:cNvPr id="7" name="TextBox 7"/>
            <p:cNvSpPr txBox="1"/>
            <p:nvPr/>
          </p:nvSpPr>
          <p:spPr>
            <a:xfrm>
              <a:off x="0" y="-47625"/>
              <a:ext cx="1164720" cy="18394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951578" y="1296813"/>
            <a:ext cx="3598265" cy="3598251"/>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grpSp>
        <p:nvGrpSpPr>
          <p:cNvPr id="10" name="Group 10"/>
          <p:cNvGrpSpPr>
            <a:grpSpLocks noChangeAspect="1"/>
          </p:cNvGrpSpPr>
          <p:nvPr/>
        </p:nvGrpSpPr>
        <p:grpSpPr>
          <a:xfrm>
            <a:off x="5133720" y="1296813"/>
            <a:ext cx="3598265" cy="359825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12" name="Freeform 12"/>
          <p:cNvSpPr/>
          <p:nvPr/>
        </p:nvSpPr>
        <p:spPr>
          <a:xfrm>
            <a:off x="0" y="793928"/>
            <a:ext cx="1278713" cy="1248344"/>
          </a:xfrm>
          <a:custGeom>
            <a:avLst/>
            <a:gdLst/>
            <a:ahLst/>
            <a:cxnLst/>
            <a:rect l="l" t="t" r="r" b="b"/>
            <a:pathLst>
              <a:path w="1278713" h="1248344">
                <a:moveTo>
                  <a:pt x="0" y="0"/>
                </a:moveTo>
                <a:lnTo>
                  <a:pt x="1278713" y="0"/>
                </a:lnTo>
                <a:lnTo>
                  <a:pt x="1278713" y="1248344"/>
                </a:lnTo>
                <a:lnTo>
                  <a:pt x="0" y="1248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7247498" y="9589338"/>
            <a:ext cx="714635" cy="697662"/>
          </a:xfrm>
          <a:custGeom>
            <a:avLst/>
            <a:gdLst/>
            <a:ahLst/>
            <a:cxnLst/>
            <a:rect l="l" t="t" r="r" b="b"/>
            <a:pathLst>
              <a:path w="714635" h="697662">
                <a:moveTo>
                  <a:pt x="714635" y="0"/>
                </a:moveTo>
                <a:lnTo>
                  <a:pt x="0" y="0"/>
                </a:lnTo>
                <a:lnTo>
                  <a:pt x="0" y="697662"/>
                </a:lnTo>
                <a:lnTo>
                  <a:pt x="714635" y="697662"/>
                </a:lnTo>
                <a:lnTo>
                  <a:pt x="714635"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a:grpSpLocks noChangeAspect="1"/>
          </p:cNvGrpSpPr>
          <p:nvPr/>
        </p:nvGrpSpPr>
        <p:grpSpPr>
          <a:xfrm>
            <a:off x="14006550" y="1296813"/>
            <a:ext cx="3598265" cy="3598251"/>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grpSp>
        <p:nvGrpSpPr>
          <p:cNvPr id="16" name="Group 16"/>
          <p:cNvGrpSpPr>
            <a:grpSpLocks noChangeAspect="1"/>
          </p:cNvGrpSpPr>
          <p:nvPr/>
        </p:nvGrpSpPr>
        <p:grpSpPr>
          <a:xfrm>
            <a:off x="9485051" y="1296813"/>
            <a:ext cx="3598265" cy="3598251"/>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1623" r="-11623"/>
              </a:stretch>
            </a:blipFill>
          </p:spPr>
        </p:sp>
      </p:grpSp>
      <p:grpSp>
        <p:nvGrpSpPr>
          <p:cNvPr id="18" name="Group 18"/>
          <p:cNvGrpSpPr>
            <a:grpSpLocks noChangeAspect="1"/>
          </p:cNvGrpSpPr>
          <p:nvPr/>
        </p:nvGrpSpPr>
        <p:grpSpPr>
          <a:xfrm>
            <a:off x="951578" y="6339918"/>
            <a:ext cx="3598265" cy="3598251"/>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16666" b="-16666"/>
              </a:stretch>
            </a:blipFill>
          </p:spPr>
        </p:sp>
      </p:grpSp>
      <p:grpSp>
        <p:nvGrpSpPr>
          <p:cNvPr id="20" name="Group 20"/>
          <p:cNvGrpSpPr>
            <a:grpSpLocks noChangeAspect="1"/>
          </p:cNvGrpSpPr>
          <p:nvPr/>
        </p:nvGrpSpPr>
        <p:grpSpPr>
          <a:xfrm>
            <a:off x="5133720" y="6339918"/>
            <a:ext cx="3598265" cy="3598251"/>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sp>
      </p:grpSp>
      <p:grpSp>
        <p:nvGrpSpPr>
          <p:cNvPr id="22" name="Group 22"/>
          <p:cNvGrpSpPr>
            <a:grpSpLocks noChangeAspect="1"/>
          </p:cNvGrpSpPr>
          <p:nvPr/>
        </p:nvGrpSpPr>
        <p:grpSpPr>
          <a:xfrm>
            <a:off x="9485051" y="6172146"/>
            <a:ext cx="3598265" cy="3598251"/>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a:stretch>
            </a:blipFill>
          </p:spPr>
        </p:sp>
      </p:grpSp>
      <p:grpSp>
        <p:nvGrpSpPr>
          <p:cNvPr id="24" name="Group 24"/>
          <p:cNvGrpSpPr>
            <a:grpSpLocks noChangeAspect="1"/>
          </p:cNvGrpSpPr>
          <p:nvPr/>
        </p:nvGrpSpPr>
        <p:grpSpPr>
          <a:xfrm>
            <a:off x="14006550" y="6172146"/>
            <a:ext cx="3598265" cy="359825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18807" r="-18807"/>
              </a:stretch>
            </a:blipFill>
          </p:spPr>
        </p:sp>
      </p:grpSp>
      <p:sp>
        <p:nvSpPr>
          <p:cNvPr id="26" name="TextBox 26"/>
          <p:cNvSpPr txBox="1"/>
          <p:nvPr/>
        </p:nvSpPr>
        <p:spPr>
          <a:xfrm>
            <a:off x="4135855" y="5010150"/>
            <a:ext cx="10189092" cy="1161996"/>
          </a:xfrm>
          <a:prstGeom prst="rect">
            <a:avLst/>
          </a:prstGeom>
        </p:spPr>
        <p:txBody>
          <a:bodyPr lIns="0" tIns="0" rIns="0" bIns="0" rtlCol="0" anchor="t">
            <a:spAutoFit/>
          </a:bodyPr>
          <a:lstStyle/>
          <a:p>
            <a:pPr algn="ctr">
              <a:lnSpc>
                <a:spcPts val="9596"/>
              </a:lnSpc>
              <a:spcBef>
                <a:spcPct val="0"/>
              </a:spcBef>
            </a:pPr>
            <a:r>
              <a:rPr lang="en-US" sz="6854">
                <a:solidFill>
                  <a:srgbClr val="000000"/>
                </a:solidFill>
                <a:latin typeface="Bebas Neue"/>
                <a:ea typeface="Bebas Neue"/>
                <a:cs typeface="Bebas Neue"/>
                <a:sym typeface="Bebas Neue"/>
              </a:rPr>
              <a:t>SENSORS AND HARDWARE COMPONENTS</a:t>
            </a:r>
          </a:p>
        </p:txBody>
      </p:sp>
      <p:sp>
        <p:nvSpPr>
          <p:cNvPr id="27" name="TextBox 27"/>
          <p:cNvSpPr txBox="1"/>
          <p:nvPr/>
        </p:nvSpPr>
        <p:spPr>
          <a:xfrm>
            <a:off x="1532453" y="855188"/>
            <a:ext cx="2436515"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Bernoru"/>
                <a:ea typeface="Bernoru"/>
                <a:cs typeface="Bernoru"/>
                <a:sym typeface="Bernoru"/>
              </a:rPr>
              <a:t>MOISTURE  SENSOR</a:t>
            </a:r>
          </a:p>
        </p:txBody>
      </p:sp>
      <p:sp>
        <p:nvSpPr>
          <p:cNvPr id="28" name="TextBox 28"/>
          <p:cNvSpPr txBox="1"/>
          <p:nvPr/>
        </p:nvSpPr>
        <p:spPr>
          <a:xfrm>
            <a:off x="5451269" y="838517"/>
            <a:ext cx="2963168"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Bernoru"/>
                <a:ea typeface="Bernoru"/>
                <a:cs typeface="Bernoru"/>
                <a:sym typeface="Bernoru"/>
              </a:rPr>
              <a:t>TEMPERATURE SENSOR</a:t>
            </a:r>
          </a:p>
        </p:txBody>
      </p:sp>
      <p:sp>
        <p:nvSpPr>
          <p:cNvPr id="29" name="TextBox 29"/>
          <p:cNvSpPr txBox="1"/>
          <p:nvPr/>
        </p:nvSpPr>
        <p:spPr>
          <a:xfrm>
            <a:off x="10370726" y="855188"/>
            <a:ext cx="1826915"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Bernoru"/>
                <a:ea typeface="Bernoru"/>
                <a:cs typeface="Bernoru"/>
                <a:sym typeface="Bernoru"/>
              </a:rPr>
              <a:t>LIGHT SENSOR</a:t>
            </a:r>
          </a:p>
        </p:txBody>
      </p:sp>
      <p:sp>
        <p:nvSpPr>
          <p:cNvPr id="30" name="TextBox 30"/>
          <p:cNvSpPr txBox="1"/>
          <p:nvPr/>
        </p:nvSpPr>
        <p:spPr>
          <a:xfrm>
            <a:off x="14888178" y="964073"/>
            <a:ext cx="1704578"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Bernoru"/>
                <a:ea typeface="Bernoru"/>
                <a:cs typeface="Bernoru"/>
                <a:sym typeface="Bernoru"/>
              </a:rPr>
              <a:t>ARDUINO UNO</a:t>
            </a:r>
          </a:p>
        </p:txBody>
      </p:sp>
      <p:sp>
        <p:nvSpPr>
          <p:cNvPr id="31" name="TextBox 31"/>
          <p:cNvSpPr txBox="1"/>
          <p:nvPr/>
        </p:nvSpPr>
        <p:spPr>
          <a:xfrm>
            <a:off x="1902936" y="9890544"/>
            <a:ext cx="1695549"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Bernoru"/>
                <a:ea typeface="Bernoru"/>
                <a:cs typeface="Bernoru"/>
                <a:sym typeface="Bernoru"/>
              </a:rPr>
              <a:t>WATER PUMP</a:t>
            </a:r>
          </a:p>
        </p:txBody>
      </p:sp>
      <p:sp>
        <p:nvSpPr>
          <p:cNvPr id="32" name="TextBox 32"/>
          <p:cNvSpPr txBox="1"/>
          <p:nvPr/>
        </p:nvSpPr>
        <p:spPr>
          <a:xfrm>
            <a:off x="6674685" y="9890544"/>
            <a:ext cx="516334"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Bernoru"/>
                <a:ea typeface="Bernoru"/>
                <a:cs typeface="Bernoru"/>
                <a:sym typeface="Bernoru"/>
              </a:rPr>
              <a:t>FAN</a:t>
            </a:r>
          </a:p>
        </p:txBody>
      </p:sp>
      <p:sp>
        <p:nvSpPr>
          <p:cNvPr id="33" name="TextBox 33"/>
          <p:cNvSpPr txBox="1"/>
          <p:nvPr/>
        </p:nvSpPr>
        <p:spPr>
          <a:xfrm>
            <a:off x="10898691" y="9890544"/>
            <a:ext cx="912912"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Bernoru"/>
                <a:ea typeface="Bernoru"/>
                <a:cs typeface="Bernoru"/>
                <a:sym typeface="Bernoru"/>
              </a:rPr>
              <a:t>MOTOR</a:t>
            </a:r>
          </a:p>
        </p:txBody>
      </p:sp>
      <p:sp>
        <p:nvSpPr>
          <p:cNvPr id="34" name="TextBox 34"/>
          <p:cNvSpPr txBox="1"/>
          <p:nvPr/>
        </p:nvSpPr>
        <p:spPr>
          <a:xfrm>
            <a:off x="14888178" y="9890544"/>
            <a:ext cx="2163564" cy="3327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Bernoru"/>
                <a:ea typeface="Bernoru"/>
                <a:cs typeface="Bernoru"/>
                <a:sym typeface="Bernoru"/>
              </a:rPr>
              <a:t>DE 10 LITE BOARD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2415389" y="1358656"/>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3" name="Freeform 3"/>
          <p:cNvSpPr/>
          <p:nvPr/>
        </p:nvSpPr>
        <p:spPr>
          <a:xfrm>
            <a:off x="0" y="66675"/>
            <a:ext cx="18169467" cy="10220325"/>
          </a:xfrm>
          <a:custGeom>
            <a:avLst/>
            <a:gdLst/>
            <a:ahLst/>
            <a:cxnLst/>
            <a:rect l="l" t="t" r="r" b="b"/>
            <a:pathLst>
              <a:path w="18169467" h="10220325">
                <a:moveTo>
                  <a:pt x="0" y="0"/>
                </a:moveTo>
                <a:lnTo>
                  <a:pt x="18169467" y="0"/>
                </a:lnTo>
                <a:lnTo>
                  <a:pt x="18169467" y="10220325"/>
                </a:lnTo>
                <a:lnTo>
                  <a:pt x="0" y="10220325"/>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2415389" y="1358656"/>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3" name="Freeform 3"/>
          <p:cNvSpPr/>
          <p:nvPr/>
        </p:nvSpPr>
        <p:spPr>
          <a:xfrm>
            <a:off x="0" y="666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2415389" y="1358656"/>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3" name="Freeform 3"/>
          <p:cNvSpPr/>
          <p:nvPr/>
        </p:nvSpPr>
        <p:spPr>
          <a:xfrm>
            <a:off x="0" y="666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4D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169</Words>
  <Application>Microsoft Office PowerPoint</Application>
  <PresentationFormat>Custom</PresentationFormat>
  <Paragraphs>22</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TT Bluescreens Bold</vt:lpstr>
      <vt:lpstr>Bernoru</vt:lpstr>
      <vt:lpstr>Arial</vt:lpstr>
      <vt:lpstr>Calibri</vt:lpstr>
      <vt:lpstr>Noto Sans Italics</vt:lpstr>
      <vt:lpstr>Bebas Neue</vt:lpstr>
      <vt:lpstr>Noto Sans</vt:lpstr>
      <vt:lpstr>TT Bluescreens</vt:lpstr>
      <vt:lpstr>Noto Sans Bold</vt:lpstr>
      <vt:lpstr>TAN Mon Cheri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Yellow &amp; Green Minimalist Agrifarm Company Profile Presentation</dc:title>
  <cp:lastModifiedBy>Vedant Mahadik</cp:lastModifiedBy>
  <cp:revision>1</cp:revision>
  <dcterms:created xsi:type="dcterms:W3CDTF">2006-08-16T00:00:00Z</dcterms:created>
  <dcterms:modified xsi:type="dcterms:W3CDTF">2024-12-02T14:57:01Z</dcterms:modified>
  <dc:identifier>DAF04YkS-i0</dc:identifier>
</cp:coreProperties>
</file>